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82" r:id="rId2"/>
    <p:sldId id="271" r:id="rId3"/>
    <p:sldId id="279" r:id="rId4"/>
    <p:sldId id="260" r:id="rId5"/>
    <p:sldId id="256" r:id="rId6"/>
    <p:sldId id="280" r:id="rId7"/>
    <p:sldId id="283" r:id="rId8"/>
    <p:sldId id="259" r:id="rId9"/>
    <p:sldId id="258" r:id="rId10"/>
    <p:sldId id="285" r:id="rId11"/>
    <p:sldId id="286" r:id="rId12"/>
    <p:sldId id="281" r:id="rId13"/>
    <p:sldId id="284" r:id="rId14"/>
    <p:sldId id="270" r:id="rId15"/>
    <p:sldId id="277" r:id="rId16"/>
    <p:sldId id="276" r:id="rId17"/>
    <p:sldId id="278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2" r:id="rId28"/>
    <p:sldId id="273" r:id="rId29"/>
    <p:sldId id="27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DDB724-44D9-A648-A253-618C4FC3924B}" type="datetimeFigureOut">
              <a:rPr lang="en-US" smtClean="0"/>
              <a:t>8/27/17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06D28-BFAA-BE49-BABF-C0A22CDC8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13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E0F24E-8FAE-4741-821C-A84A8EECB68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88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69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2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95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25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187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0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449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900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308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48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388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41115-2B48-494D-B51C-5173B27BC54C}" type="datetimeFigureOut">
              <a:rPr lang="en-US" smtClean="0"/>
              <a:t>8/25/17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CF9A9-CAAB-5142-9F61-5EADEF4E8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88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19050"/>
            <a:ext cx="121539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393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13"/>
            <a:ext cx="12192000" cy="682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371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112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00188" y="400050"/>
            <a:ext cx="637655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 smtClean="0"/>
              <a:t>Not now</a:t>
            </a:r>
            <a:endParaRPr lang="en-US" sz="13800" dirty="0"/>
          </a:p>
        </p:txBody>
      </p:sp>
    </p:spTree>
    <p:extLst>
      <p:ext uri="{BB962C8B-B14F-4D97-AF65-F5344CB8AC3E}">
        <p14:creationId xmlns:p14="http://schemas.microsoft.com/office/powerpoint/2010/main" val="709848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and VMs Solve </a:t>
            </a:r>
            <a:r>
              <a:rPr lang="en-US" dirty="0"/>
              <a:t>Different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6B7A19-9BD6-654B-9E7A-5FCB6FF99B9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672667" y="1049868"/>
            <a:ext cx="6316133" cy="54186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67" b="1" dirty="0"/>
              <a:t>Containers is more light and better performance:</a:t>
            </a:r>
          </a:p>
          <a:p>
            <a:r>
              <a:rPr lang="en-US" sz="2133" b="1" dirty="0"/>
              <a:t>Portability</a:t>
            </a:r>
            <a:r>
              <a:rPr lang="en-US" sz="2133" dirty="0"/>
              <a:t>: VM (</a:t>
            </a:r>
            <a:r>
              <a:rPr lang="en-US" sz="2133" dirty="0"/>
              <a:t>Gigabytes</a:t>
            </a:r>
            <a:r>
              <a:rPr lang="en-US" sz="2133" dirty="0"/>
              <a:t>) vs. Container (</a:t>
            </a:r>
            <a:r>
              <a:rPr lang="en-US" sz="2133" dirty="0"/>
              <a:t>Megabytes), VMs </a:t>
            </a:r>
            <a:r>
              <a:rPr lang="en-US" sz="2133" dirty="0"/>
              <a:t>are constraint to Hypervisor and hardware</a:t>
            </a:r>
            <a:r>
              <a:rPr lang="en-US" sz="2133" dirty="0"/>
              <a:t>-emulation</a:t>
            </a:r>
            <a:endParaRPr lang="en-US" sz="2133" dirty="0"/>
          </a:p>
          <a:p>
            <a:r>
              <a:rPr lang="en-US" sz="2133" b="1" dirty="0"/>
              <a:t>Performance</a:t>
            </a:r>
            <a:r>
              <a:rPr lang="en-US" sz="2133" dirty="0"/>
              <a:t>: </a:t>
            </a:r>
            <a:r>
              <a:rPr lang="en-US" sz="2133" dirty="0"/>
              <a:t>Containers </a:t>
            </a:r>
            <a:r>
              <a:rPr lang="en-US" sz="2133" dirty="0"/>
              <a:t>can boot and restart in seconds, compared to minutes for virtual machines. And no extra overhead of a hypervisor and guest OS makes containers consume less CPU and memory.</a:t>
            </a:r>
          </a:p>
          <a:p>
            <a:r>
              <a:rPr lang="en-US" sz="2133" b="1" dirty="0"/>
              <a:t>Management cost</a:t>
            </a:r>
            <a:r>
              <a:rPr lang="en-US" sz="2133" dirty="0"/>
              <a:t>:  Each VM requires a full functional operating system, and then extra management </a:t>
            </a:r>
            <a:r>
              <a:rPr lang="en-US" sz="2133" dirty="0"/>
              <a:t>for </a:t>
            </a:r>
            <a:r>
              <a:rPr lang="en-US" sz="2133" dirty="0"/>
              <a:t>them.</a:t>
            </a:r>
          </a:p>
          <a:p>
            <a:pPr marL="0" indent="0">
              <a:buNone/>
            </a:pPr>
            <a:r>
              <a:rPr lang="en-US" sz="2267" b="1" dirty="0"/>
              <a:t>Great advantage to use containers in:</a:t>
            </a:r>
            <a:endParaRPr lang="en-US" sz="2267" b="1" dirty="0"/>
          </a:p>
          <a:p>
            <a:r>
              <a:rPr lang="en-US" sz="2267" dirty="0"/>
              <a:t>DevOps</a:t>
            </a:r>
          </a:p>
          <a:p>
            <a:r>
              <a:rPr lang="en-US" sz="2000" dirty="0"/>
              <a:t>Batch computing</a:t>
            </a:r>
          </a:p>
          <a:p>
            <a:r>
              <a:rPr lang="en-US" sz="2000" dirty="0"/>
              <a:t>Lightweight PaaS</a:t>
            </a:r>
          </a:p>
          <a:p>
            <a:r>
              <a:rPr lang="en-US" sz="2000" dirty="0"/>
              <a:t>Microservices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20133" y="3793067"/>
            <a:ext cx="2540000" cy="1473200"/>
            <a:chOff x="254000" y="2857500"/>
            <a:chExt cx="1689100" cy="1104900"/>
          </a:xfrm>
        </p:grpSpPr>
        <p:sp>
          <p:nvSpPr>
            <p:cNvPr id="6" name="Rectangle 5"/>
            <p:cNvSpPr/>
            <p:nvPr/>
          </p:nvSpPr>
          <p:spPr>
            <a:xfrm>
              <a:off x="254000" y="3619500"/>
              <a:ext cx="1689100" cy="3429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dirty="0"/>
                <a:t>Host Server</a:t>
              </a:r>
              <a:endParaRPr lang="en-US" sz="1600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54000" y="3238500"/>
              <a:ext cx="1676400" cy="368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/>
                <a:t>Host Operating System</a:t>
              </a:r>
              <a:endParaRPr lang="en-US" sz="1333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54000" y="2857500"/>
              <a:ext cx="1676400" cy="368300"/>
            </a:xfrm>
            <a:prstGeom prst="rect">
              <a:avLst/>
            </a:prstGeom>
            <a:solidFill>
              <a:schemeClr val="tx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/>
                <a:t>Hypervisor</a:t>
              </a:r>
              <a:endParaRPr lang="en-US" sz="1333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03200" y="1744133"/>
            <a:ext cx="829733" cy="1964267"/>
            <a:chOff x="241300" y="1308100"/>
            <a:chExt cx="622300" cy="1473200"/>
          </a:xfrm>
        </p:grpSpPr>
        <p:sp>
          <p:nvSpPr>
            <p:cNvPr id="18" name="Rectangle 17"/>
            <p:cNvSpPr/>
            <p:nvPr/>
          </p:nvSpPr>
          <p:spPr>
            <a:xfrm>
              <a:off x="241300" y="1308100"/>
              <a:ext cx="622300" cy="1473200"/>
            </a:xfrm>
            <a:prstGeom prst="rect">
              <a:avLst/>
            </a:prstGeom>
            <a:noFill/>
            <a:ln w="3175" cmpd="sng">
              <a:solidFill>
                <a:srgbClr val="00009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9400" y="2298700"/>
              <a:ext cx="558800" cy="4699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/>
                <a:t>OS</a:t>
              </a:r>
              <a:endParaRPr lang="en-US" sz="1333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79400" y="1803400"/>
              <a:ext cx="558800" cy="4699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/>
                <a:t>Bins/Libs</a:t>
              </a:r>
              <a:endParaRPr lang="en-US" sz="1333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79400" y="1320800"/>
              <a:ext cx="558800" cy="4699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>
                  <a:solidFill>
                    <a:schemeClr val="tx2"/>
                  </a:solidFill>
                </a:rPr>
                <a:t>App1</a:t>
              </a:r>
              <a:endParaRPr lang="en-US" sz="1333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066800" y="1744133"/>
            <a:ext cx="829733" cy="1964267"/>
            <a:chOff x="241300" y="1308100"/>
            <a:chExt cx="622300" cy="1473200"/>
          </a:xfrm>
        </p:grpSpPr>
        <p:sp>
          <p:nvSpPr>
            <p:cNvPr id="24" name="Rectangle 23"/>
            <p:cNvSpPr/>
            <p:nvPr/>
          </p:nvSpPr>
          <p:spPr>
            <a:xfrm>
              <a:off x="241300" y="1308100"/>
              <a:ext cx="622300" cy="1473200"/>
            </a:xfrm>
            <a:prstGeom prst="rect">
              <a:avLst/>
            </a:prstGeom>
            <a:noFill/>
            <a:ln w="3175" cmpd="sng">
              <a:solidFill>
                <a:srgbClr val="00009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79400" y="2298700"/>
              <a:ext cx="558800" cy="4699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/>
                <a:t>OS</a:t>
              </a:r>
              <a:endParaRPr lang="en-US" sz="1333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79400" y="1803400"/>
              <a:ext cx="558800" cy="4699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/>
                <a:t>Bins/Libs</a:t>
              </a:r>
              <a:endParaRPr lang="en-US" sz="1333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79400" y="1320800"/>
              <a:ext cx="558800" cy="469900"/>
            </a:xfrm>
            <a:prstGeom prst="rect">
              <a:avLst/>
            </a:prstGeom>
            <a:solidFill>
              <a:srgbClr val="B8E5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>
                  <a:solidFill>
                    <a:srgbClr val="004255"/>
                  </a:solidFill>
                </a:rPr>
                <a:t>App2</a:t>
              </a:r>
              <a:endParaRPr lang="en-US" sz="1333" dirty="0">
                <a:solidFill>
                  <a:srgbClr val="004255"/>
                </a:solidFill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930400" y="1744133"/>
            <a:ext cx="829733" cy="1964267"/>
            <a:chOff x="241300" y="1308100"/>
            <a:chExt cx="622300" cy="1473200"/>
          </a:xfrm>
        </p:grpSpPr>
        <p:sp>
          <p:nvSpPr>
            <p:cNvPr id="29" name="Rectangle 28"/>
            <p:cNvSpPr/>
            <p:nvPr/>
          </p:nvSpPr>
          <p:spPr>
            <a:xfrm>
              <a:off x="241300" y="1308100"/>
              <a:ext cx="622300" cy="1473200"/>
            </a:xfrm>
            <a:prstGeom prst="rect">
              <a:avLst/>
            </a:prstGeom>
            <a:noFill/>
            <a:ln w="3175" cmpd="sng">
              <a:solidFill>
                <a:srgbClr val="00009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79400" y="2298700"/>
              <a:ext cx="558800" cy="4699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/>
                <a:t>OS</a:t>
              </a:r>
              <a:endParaRPr lang="en-US" sz="1333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79400" y="1803400"/>
              <a:ext cx="558800" cy="4699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/>
                <a:t>Bins/Libs</a:t>
              </a:r>
              <a:endParaRPr lang="en-US" sz="1333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79400" y="1320800"/>
              <a:ext cx="558800" cy="469900"/>
            </a:xfrm>
            <a:prstGeom prst="rect">
              <a:avLst/>
            </a:prstGeom>
            <a:solidFill>
              <a:srgbClr val="B8E5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>
                  <a:solidFill>
                    <a:srgbClr val="004255"/>
                  </a:solidFill>
                </a:rPr>
                <a:t>App3</a:t>
              </a:r>
              <a:endParaRPr lang="en-US" sz="1333" dirty="0">
                <a:solidFill>
                  <a:srgbClr val="004255"/>
                </a:solidFill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2895600" y="3793067"/>
            <a:ext cx="2540000" cy="1473200"/>
            <a:chOff x="254000" y="2857500"/>
            <a:chExt cx="1689100" cy="1104900"/>
          </a:xfrm>
        </p:grpSpPr>
        <p:sp>
          <p:nvSpPr>
            <p:cNvPr id="35" name="Rectangle 34"/>
            <p:cNvSpPr/>
            <p:nvPr/>
          </p:nvSpPr>
          <p:spPr>
            <a:xfrm>
              <a:off x="254000" y="3619500"/>
              <a:ext cx="1689100" cy="3429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dirty="0"/>
                <a:t>Host Server</a:t>
              </a:r>
              <a:endParaRPr lang="en-US" sz="1600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54000" y="3238500"/>
              <a:ext cx="1676400" cy="368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/>
                <a:t>Host Operating System</a:t>
              </a:r>
              <a:endParaRPr lang="en-US" sz="1333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54000" y="2857500"/>
              <a:ext cx="1676400" cy="368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333" dirty="0"/>
                <a:t>Container Engine</a:t>
              </a:r>
              <a:endParaRPr lang="en-US" sz="1333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2861734" y="2387600"/>
            <a:ext cx="829733" cy="1371600"/>
            <a:chOff x="2095500" y="1790700"/>
            <a:chExt cx="622300" cy="1028700"/>
          </a:xfrm>
        </p:grpSpPr>
        <p:sp>
          <p:nvSpPr>
            <p:cNvPr id="39" name="Rectangle 38"/>
            <p:cNvSpPr/>
            <p:nvPr/>
          </p:nvSpPr>
          <p:spPr>
            <a:xfrm>
              <a:off x="2095500" y="1790700"/>
              <a:ext cx="622300" cy="1028700"/>
            </a:xfrm>
            <a:prstGeom prst="rect">
              <a:avLst/>
            </a:prstGeom>
            <a:noFill/>
            <a:ln w="3175" cmpd="sng">
              <a:solidFill>
                <a:srgbClr val="00009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2133600" y="1828800"/>
              <a:ext cx="558800" cy="965200"/>
              <a:chOff x="2133600" y="1828800"/>
              <a:chExt cx="558800" cy="9652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2133600" y="2324100"/>
                <a:ext cx="558800" cy="46990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333" dirty="0"/>
                  <a:t>Bins/Libs</a:t>
                </a:r>
                <a:endParaRPr lang="en-US" sz="1333" dirty="0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133600" y="1828800"/>
                <a:ext cx="558800" cy="469900"/>
              </a:xfrm>
              <a:prstGeom prst="rect">
                <a:avLst/>
              </a:prstGeom>
              <a:solidFill>
                <a:srgbClr val="B8E5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333" dirty="0">
                    <a:solidFill>
                      <a:srgbClr val="004255"/>
                    </a:solidFill>
                  </a:rPr>
                  <a:t>App1</a:t>
                </a:r>
                <a:endParaRPr lang="en-US" sz="1333" dirty="0">
                  <a:solidFill>
                    <a:srgbClr val="004255"/>
                  </a:solidFill>
                </a:endParaRPr>
              </a:p>
            </p:txBody>
          </p:sp>
        </p:grpSp>
      </p:grpSp>
      <p:grpSp>
        <p:nvGrpSpPr>
          <p:cNvPr id="46" name="Group 45"/>
          <p:cNvGrpSpPr/>
          <p:nvPr/>
        </p:nvGrpSpPr>
        <p:grpSpPr>
          <a:xfrm>
            <a:off x="3725334" y="2404533"/>
            <a:ext cx="829733" cy="1371600"/>
            <a:chOff x="2095500" y="1790700"/>
            <a:chExt cx="622300" cy="1028700"/>
          </a:xfrm>
        </p:grpSpPr>
        <p:sp>
          <p:nvSpPr>
            <p:cNvPr id="47" name="Rectangle 46"/>
            <p:cNvSpPr/>
            <p:nvPr/>
          </p:nvSpPr>
          <p:spPr>
            <a:xfrm>
              <a:off x="2095500" y="1790700"/>
              <a:ext cx="622300" cy="1028700"/>
            </a:xfrm>
            <a:prstGeom prst="rect">
              <a:avLst/>
            </a:prstGeom>
            <a:noFill/>
            <a:ln w="3175" cmpd="sng">
              <a:solidFill>
                <a:srgbClr val="00009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grpSp>
          <p:nvGrpSpPr>
            <p:cNvPr id="48" name="Group 47"/>
            <p:cNvGrpSpPr/>
            <p:nvPr/>
          </p:nvGrpSpPr>
          <p:grpSpPr>
            <a:xfrm>
              <a:off x="2133600" y="1828800"/>
              <a:ext cx="558800" cy="965200"/>
              <a:chOff x="2133600" y="1828800"/>
              <a:chExt cx="558800" cy="965200"/>
            </a:xfrm>
          </p:grpSpPr>
          <p:sp>
            <p:nvSpPr>
              <p:cNvPr id="49" name="Rectangle 48"/>
              <p:cNvSpPr/>
              <p:nvPr/>
            </p:nvSpPr>
            <p:spPr>
              <a:xfrm>
                <a:off x="2133600" y="2324100"/>
                <a:ext cx="558800" cy="46990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333" dirty="0"/>
                  <a:t>Bins/Libs</a:t>
                </a:r>
                <a:endParaRPr lang="en-US" sz="1333" dirty="0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2133600" y="1828800"/>
                <a:ext cx="558800" cy="469900"/>
              </a:xfrm>
              <a:prstGeom prst="rect">
                <a:avLst/>
              </a:prstGeom>
              <a:solidFill>
                <a:srgbClr val="B8E5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333" dirty="0">
                    <a:solidFill>
                      <a:srgbClr val="004255"/>
                    </a:solidFill>
                  </a:rPr>
                  <a:t>App2</a:t>
                </a:r>
                <a:endParaRPr lang="en-US" sz="1333" dirty="0">
                  <a:solidFill>
                    <a:srgbClr val="004255"/>
                  </a:solidFill>
                </a:endParaRPr>
              </a:p>
            </p:txBody>
          </p:sp>
        </p:grpSp>
      </p:grpSp>
      <p:grpSp>
        <p:nvGrpSpPr>
          <p:cNvPr id="51" name="Group 50"/>
          <p:cNvGrpSpPr/>
          <p:nvPr/>
        </p:nvGrpSpPr>
        <p:grpSpPr>
          <a:xfrm>
            <a:off x="4588934" y="2404533"/>
            <a:ext cx="829733" cy="1371600"/>
            <a:chOff x="2095500" y="1790700"/>
            <a:chExt cx="622300" cy="1028700"/>
          </a:xfrm>
        </p:grpSpPr>
        <p:sp>
          <p:nvSpPr>
            <p:cNvPr id="52" name="Rectangle 51"/>
            <p:cNvSpPr/>
            <p:nvPr/>
          </p:nvSpPr>
          <p:spPr>
            <a:xfrm>
              <a:off x="2095500" y="1790700"/>
              <a:ext cx="622300" cy="1028700"/>
            </a:xfrm>
            <a:prstGeom prst="rect">
              <a:avLst/>
            </a:prstGeom>
            <a:noFill/>
            <a:ln w="3175" cmpd="sng">
              <a:solidFill>
                <a:srgbClr val="00009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2133600" y="1828800"/>
              <a:ext cx="558800" cy="965200"/>
              <a:chOff x="2133600" y="1828800"/>
              <a:chExt cx="558800" cy="965200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133600" y="2324100"/>
                <a:ext cx="558800" cy="469900"/>
              </a:xfrm>
              <a:prstGeom prst="rect">
                <a:avLst/>
              </a:prstGeom>
              <a:solidFill>
                <a:srgbClr val="007D78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333" dirty="0"/>
                  <a:t>Bins/Libs</a:t>
                </a:r>
                <a:endParaRPr lang="en-US" sz="1333" dirty="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2133600" y="1828800"/>
                <a:ext cx="558800" cy="469900"/>
              </a:xfrm>
              <a:prstGeom prst="rect">
                <a:avLst/>
              </a:prstGeom>
              <a:solidFill>
                <a:srgbClr val="B8E5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333" dirty="0">
                    <a:solidFill>
                      <a:srgbClr val="004255"/>
                    </a:solidFill>
                  </a:rPr>
                  <a:t>App3</a:t>
                </a:r>
                <a:endParaRPr lang="en-US" sz="1333" dirty="0">
                  <a:solidFill>
                    <a:srgbClr val="004255"/>
                  </a:solidFill>
                </a:endParaRPr>
              </a:p>
            </p:txBody>
          </p:sp>
        </p:grpSp>
      </p:grpSp>
      <p:sp>
        <p:nvSpPr>
          <p:cNvPr id="56" name="TextBox 55"/>
          <p:cNvSpPr txBox="1"/>
          <p:nvPr/>
        </p:nvSpPr>
        <p:spPr>
          <a:xfrm>
            <a:off x="643467" y="5401734"/>
            <a:ext cx="1625600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dirty="0"/>
              <a:t>Virtual Machines</a:t>
            </a:r>
            <a:endParaRPr lang="en-US" sz="1333" dirty="0"/>
          </a:p>
        </p:txBody>
      </p:sp>
      <p:sp>
        <p:nvSpPr>
          <p:cNvPr id="57" name="TextBox 56"/>
          <p:cNvSpPr txBox="1"/>
          <p:nvPr/>
        </p:nvSpPr>
        <p:spPr>
          <a:xfrm>
            <a:off x="3437467" y="5418667"/>
            <a:ext cx="1625600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dirty="0"/>
              <a:t>Containers</a:t>
            </a:r>
            <a:endParaRPr lang="en-US" sz="1333" dirty="0"/>
          </a:p>
        </p:txBody>
      </p:sp>
    </p:spTree>
    <p:extLst>
      <p:ext uri="{BB962C8B-B14F-4D97-AF65-F5344CB8AC3E}">
        <p14:creationId xmlns:p14="http://schemas.microsoft.com/office/powerpoint/2010/main" val="86538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19050"/>
            <a:ext cx="121793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45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12700"/>
            <a:ext cx="121539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3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12700"/>
            <a:ext cx="121666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695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12700"/>
            <a:ext cx="121793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995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31750"/>
            <a:ext cx="12179300" cy="679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65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6350"/>
            <a:ext cx="12166600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50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19050"/>
            <a:ext cx="121793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514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6350"/>
            <a:ext cx="12166600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731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19050"/>
            <a:ext cx="121666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6436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12700"/>
            <a:ext cx="121666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990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19050"/>
            <a:ext cx="121539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133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" y="19050"/>
            <a:ext cx="121285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773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19050"/>
            <a:ext cx="121539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145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19050"/>
            <a:ext cx="121666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0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12700"/>
            <a:ext cx="121666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3494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0"/>
            <a:ext cx="12179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7858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0"/>
            <a:ext cx="12179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396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12700"/>
            <a:ext cx="121666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9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12700"/>
            <a:ext cx="121793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979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5100"/>
            <a:ext cx="11582400" cy="652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036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19050"/>
            <a:ext cx="121666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352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12700"/>
            <a:ext cx="121793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328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" y="19050"/>
            <a:ext cx="120904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54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0"/>
            <a:ext cx="12179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50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4017</TotalTime>
  <Words>135</Words>
  <Application>Microsoft Macintosh PowerPoint</Application>
  <PresentationFormat>Widescreen</PresentationFormat>
  <Paragraphs>36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Containers and VMs Solve Different Problems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frank schaffa</dc:creator>
  <cp:lastModifiedBy>frank schaffa</cp:lastModifiedBy>
  <cp:revision>13</cp:revision>
  <dcterms:created xsi:type="dcterms:W3CDTF">2017-08-25T16:20:31Z</dcterms:created>
  <dcterms:modified xsi:type="dcterms:W3CDTF">2017-08-28T11:18:05Z</dcterms:modified>
</cp:coreProperties>
</file>

<file path=docProps/thumbnail.jpeg>
</file>